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62" r:id="rId5"/>
    <p:sldId id="263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9"/>
    <p:restoredTop sz="94694"/>
  </p:normalViewPr>
  <p:slideViewPr>
    <p:cSldViewPr snapToGrid="0">
      <p:cViewPr varScale="1">
        <p:scale>
          <a:sx n="118" d="100"/>
          <a:sy n="118" d="100"/>
        </p:scale>
        <p:origin x="224" y="2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jpeg>
</file>

<file path=ppt/media/image12.gif>
</file>

<file path=ppt/media/image13.gif>
</file>

<file path=ppt/media/image14.gif>
</file>

<file path=ppt/media/image2.jpeg>
</file>

<file path=ppt/media/image3.png>
</file>

<file path=ppt/media/image4.jpeg>
</file>

<file path=ppt/media/image5.jpeg>
</file>

<file path=ppt/media/image6.png>
</file>

<file path=ppt/media/image7.gif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10/20/24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153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078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468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64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73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77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4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60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49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5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14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5.jpeg"/><Relationship Id="rId7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gif"/><Relationship Id="rId5" Type="http://schemas.openxmlformats.org/officeDocument/2006/relationships/image" Target="../media/image4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08289-6A64-81A0-8FFE-4DBFE18D9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18633" y="1247140"/>
            <a:ext cx="3608208" cy="1052715"/>
          </a:xfrm>
        </p:spPr>
        <p:txBody>
          <a:bodyPr>
            <a:normAutofit/>
          </a:bodyPr>
          <a:lstStyle/>
          <a:p>
            <a:r>
              <a:rPr lang="en-US" dirty="0" err="1"/>
              <a:t>IzbaAI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032370-EFA6-5932-B857-D05C63A535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8633" y="1883692"/>
            <a:ext cx="3608208" cy="1268984"/>
          </a:xfrm>
        </p:spPr>
        <p:txBody>
          <a:bodyPr>
            <a:normAutofit/>
          </a:bodyPr>
          <a:lstStyle/>
          <a:p>
            <a:r>
              <a:rPr lang="en-US" b="1" dirty="0"/>
              <a:t>AI Realty Estate </a:t>
            </a:r>
            <a:br>
              <a:rPr lang="en-US" b="1" dirty="0"/>
            </a:br>
            <a:r>
              <a:rPr lang="en-US" b="1" dirty="0"/>
              <a:t>Agent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92F68D-2566-35B4-94EE-EF5356EA56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95" r="-2" b="6331"/>
          <a:stretch/>
        </p:blipFill>
        <p:spPr>
          <a:xfrm>
            <a:off x="-1" y="10"/>
            <a:ext cx="7456513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18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2BE859-0E60-0785-67FC-347746DFC279}"/>
              </a:ext>
            </a:extLst>
          </p:cNvPr>
          <p:cNvSpPr txBox="1"/>
          <p:nvPr/>
        </p:nvSpPr>
        <p:spPr>
          <a:xfrm>
            <a:off x="1496291" y="637310"/>
            <a:ext cx="100029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There’s something to heal your pain</a:t>
            </a:r>
          </a:p>
        </p:txBody>
      </p:sp>
      <p:pic>
        <p:nvPicPr>
          <p:cNvPr id="9218" name="Picture 2" descr="The Office Reaction GIF by MOODMAN">
            <a:extLst>
              <a:ext uri="{FF2B5EF4-FFF2-40B4-BE49-F238E27FC236}">
                <a16:creationId xmlns:a16="http://schemas.microsoft.com/office/drawing/2014/main" id="{5EBDC6AF-A394-77DF-7E85-9E56DD0A4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2727" y="1764722"/>
            <a:ext cx="5726545" cy="4455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799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1850853-E443-9C08-8574-D3638C3AA2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95" r="-2" b="6331"/>
          <a:stretch/>
        </p:blipFill>
        <p:spPr>
          <a:xfrm>
            <a:off x="3425057" y="1645878"/>
            <a:ext cx="5046324" cy="464126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F7DD6D2-C192-B182-73FB-8C0316F32E54}"/>
              </a:ext>
            </a:extLst>
          </p:cNvPr>
          <p:cNvSpPr txBox="1">
            <a:spLocks/>
          </p:cNvSpPr>
          <p:nvPr/>
        </p:nvSpPr>
        <p:spPr>
          <a:xfrm>
            <a:off x="1700958" y="473877"/>
            <a:ext cx="10089259" cy="10527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err="1"/>
              <a:t>IzbaAI</a:t>
            </a:r>
            <a:r>
              <a:rPr lang="en-US" dirty="0"/>
              <a:t> </a:t>
            </a:r>
            <a:r>
              <a:rPr lang="en-US" sz="2800" dirty="0"/>
              <a:t>– your personal </a:t>
            </a:r>
            <a:r>
              <a:rPr lang="en-US" sz="2800" b="1" dirty="0"/>
              <a:t>AI Realty Estate Agent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E0208F7-1B8C-2B36-8C76-38681AA090B7}"/>
              </a:ext>
            </a:extLst>
          </p:cNvPr>
          <p:cNvSpPr txBox="1">
            <a:spLocks/>
          </p:cNvSpPr>
          <p:nvPr/>
        </p:nvSpPr>
        <p:spPr>
          <a:xfrm>
            <a:off x="7367469" y="2794508"/>
            <a:ext cx="3608208" cy="12689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76257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F7DD6D2-C192-B182-73FB-8C0316F32E54}"/>
              </a:ext>
            </a:extLst>
          </p:cNvPr>
          <p:cNvSpPr txBox="1">
            <a:spLocks/>
          </p:cNvSpPr>
          <p:nvPr/>
        </p:nvSpPr>
        <p:spPr>
          <a:xfrm>
            <a:off x="1784085" y="2150277"/>
            <a:ext cx="10089259" cy="10527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Key features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E0208F7-1B8C-2B36-8C76-38681AA090B7}"/>
              </a:ext>
            </a:extLst>
          </p:cNvPr>
          <p:cNvSpPr txBox="1">
            <a:spLocks/>
          </p:cNvSpPr>
          <p:nvPr/>
        </p:nvSpPr>
        <p:spPr>
          <a:xfrm>
            <a:off x="7367469" y="2794508"/>
            <a:ext cx="3608208" cy="12689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b="1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92C997A-1A7A-8652-7181-10CB73C02673}"/>
              </a:ext>
            </a:extLst>
          </p:cNvPr>
          <p:cNvSpPr txBox="1">
            <a:spLocks/>
          </p:cNvSpPr>
          <p:nvPr/>
        </p:nvSpPr>
        <p:spPr>
          <a:xfrm>
            <a:off x="1784085" y="3202992"/>
            <a:ext cx="10089259" cy="19509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+mj-lt"/>
              <a:buAutoNum type="arabicPeriod"/>
            </a:pPr>
            <a:r>
              <a:rPr lang="en-US" b="1" dirty="0"/>
              <a:t>Web based Smart AI search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Aggregated info from multiple sources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Personalized area details</a:t>
            </a:r>
          </a:p>
          <a:p>
            <a:pPr marL="742950" indent="-742950">
              <a:buFont typeface="+mj-lt"/>
              <a:buAutoNum type="arabicPeriod"/>
            </a:pPr>
            <a:endParaRPr lang="en-US" dirty="0"/>
          </a:p>
          <a:p>
            <a:pPr marL="742950" indent="-742950">
              <a:buFont typeface="+mj-lt"/>
              <a:buAutoNum type="arabicPeriod"/>
            </a:pPr>
            <a:endParaRPr lang="en-US" dirty="0"/>
          </a:p>
          <a:p>
            <a:pPr marL="742950" indent="-742950">
              <a:buFont typeface="+mj-lt"/>
              <a:buAutoNum type="arabicPeriod"/>
            </a:pP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580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F7DD6D2-C192-B182-73FB-8C0316F32E54}"/>
              </a:ext>
            </a:extLst>
          </p:cNvPr>
          <p:cNvSpPr txBox="1">
            <a:spLocks/>
          </p:cNvSpPr>
          <p:nvPr/>
        </p:nvSpPr>
        <p:spPr>
          <a:xfrm>
            <a:off x="1784085" y="2150277"/>
            <a:ext cx="10089259" cy="10527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Demo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E0208F7-1B8C-2B36-8C76-38681AA090B7}"/>
              </a:ext>
            </a:extLst>
          </p:cNvPr>
          <p:cNvSpPr txBox="1">
            <a:spLocks/>
          </p:cNvSpPr>
          <p:nvPr/>
        </p:nvSpPr>
        <p:spPr>
          <a:xfrm>
            <a:off x="7367469" y="2794508"/>
            <a:ext cx="3608208" cy="12689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b="1" dirty="0"/>
          </a:p>
        </p:txBody>
      </p:sp>
      <p:pic>
        <p:nvPicPr>
          <p:cNvPr id="11266" name="Picture 2" descr="blue screen reflection GIF">
            <a:extLst>
              <a:ext uri="{FF2B5EF4-FFF2-40B4-BE49-F238E27FC236}">
                <a16:creationId xmlns:a16="http://schemas.microsoft.com/office/drawing/2014/main" id="{CC8BA221-FDA0-4129-8018-BEAC58719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187" y="13855"/>
            <a:ext cx="4754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308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08289-6A64-81A0-8FFE-4DBFE18D9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9633" y="475177"/>
            <a:ext cx="5657899" cy="1066569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pic>
        <p:nvPicPr>
          <p:cNvPr id="4" name="Picture 3" descr="Neon laser lights aligned to form a triangle">
            <a:extLst>
              <a:ext uri="{FF2B5EF4-FFF2-40B4-BE49-F238E27FC236}">
                <a16:creationId xmlns:a16="http://schemas.microsoft.com/office/drawing/2014/main" id="{B0C690C9-0FE0-2E24-41EB-FEFDDEB4B5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719" r="26759"/>
          <a:stretch/>
        </p:blipFill>
        <p:spPr>
          <a:xfrm>
            <a:off x="20" y="10"/>
            <a:ext cx="5104813" cy="6857990"/>
          </a:xfrm>
          <a:custGeom>
            <a:avLst/>
            <a:gdLst/>
            <a:ahLst/>
            <a:cxnLst/>
            <a:rect l="l" t="t" r="r" b="b"/>
            <a:pathLst>
              <a:path w="5104833" h="6858000">
                <a:moveTo>
                  <a:pt x="0" y="0"/>
                </a:moveTo>
                <a:lnTo>
                  <a:pt x="3707702" y="0"/>
                </a:lnTo>
                <a:lnTo>
                  <a:pt x="3707702" y="1375489"/>
                </a:lnTo>
                <a:lnTo>
                  <a:pt x="5104833" y="1375489"/>
                </a:lnTo>
                <a:lnTo>
                  <a:pt x="510483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4134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4134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BDAD65D-74F8-25CC-A566-452F3BAE7BCC}"/>
              </a:ext>
            </a:extLst>
          </p:cNvPr>
          <p:cNvSpPr txBox="1">
            <a:spLocks/>
          </p:cNvSpPr>
          <p:nvPr/>
        </p:nvSpPr>
        <p:spPr>
          <a:xfrm>
            <a:off x="5438562" y="4227584"/>
            <a:ext cx="7031749" cy="10665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Existing solutions:</a:t>
            </a:r>
          </a:p>
        </p:txBody>
      </p:sp>
      <p:pic>
        <p:nvPicPr>
          <p:cNvPr id="1030" name="Picture 6" descr="Zoopla - DMG Ventures">
            <a:extLst>
              <a:ext uri="{FF2B5EF4-FFF2-40B4-BE49-F238E27FC236}">
                <a16:creationId xmlns:a16="http://schemas.microsoft.com/office/drawing/2014/main" id="{4B9066C1-B475-9A16-24F4-4A2917765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334" y="4877023"/>
            <a:ext cx="1484596" cy="148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Logos Archives - Rightmove Press Centre">
            <a:extLst>
              <a:ext uri="{FF2B5EF4-FFF2-40B4-BE49-F238E27FC236}">
                <a16:creationId xmlns:a16="http://schemas.microsoft.com/office/drawing/2014/main" id="{F2D3862F-7A40-D765-8810-B63F9CA6C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659" y="4869004"/>
            <a:ext cx="2716630" cy="148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3EAB114-4192-EB69-75D0-F6310691411A}"/>
              </a:ext>
            </a:extLst>
          </p:cNvPr>
          <p:cNvSpPr txBox="1">
            <a:spLocks/>
          </p:cNvSpPr>
          <p:nvPr/>
        </p:nvSpPr>
        <p:spPr>
          <a:xfrm>
            <a:off x="5409632" y="1553887"/>
            <a:ext cx="6477568" cy="2034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+mj-lt"/>
              <a:buAutoNum type="arabicPeriod"/>
            </a:pPr>
            <a:r>
              <a:rPr lang="en-US" sz="2000" b="0" dirty="0">
                <a:latin typeface="+mn-lt"/>
              </a:rPr>
              <a:t>Painful and time-consuming search for suitable real estate objects for purchase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0" dirty="0">
                <a:latin typeface="+mn-lt"/>
              </a:rPr>
              <a:t>Multiple sources of data / scattered information across several platforms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0" dirty="0">
                <a:latin typeface="+mn-lt"/>
              </a:rPr>
              <a:t>Current solutions provide limited search criteria forcing users to compare listings manually</a:t>
            </a:r>
          </a:p>
        </p:txBody>
      </p:sp>
    </p:spTree>
    <p:extLst>
      <p:ext uri="{BB962C8B-B14F-4D97-AF65-F5344CB8AC3E}">
        <p14:creationId xmlns:p14="http://schemas.microsoft.com/office/powerpoint/2010/main" val="3099039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laser lights aligned to form a triangle">
            <a:extLst>
              <a:ext uri="{FF2B5EF4-FFF2-40B4-BE49-F238E27FC236}">
                <a16:creationId xmlns:a16="http://schemas.microsoft.com/office/drawing/2014/main" id="{B0C690C9-0FE0-2E24-41EB-FEFDDEB4B5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718" r="26759"/>
          <a:stretch/>
        </p:blipFill>
        <p:spPr>
          <a:xfrm>
            <a:off x="7087167" y="10"/>
            <a:ext cx="5104833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389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389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AF89080-22A2-87D5-DEE2-AB7A3AAA5CF1}"/>
              </a:ext>
            </a:extLst>
          </p:cNvPr>
          <p:cNvSpPr txBox="1">
            <a:spLocks/>
          </p:cNvSpPr>
          <p:nvPr/>
        </p:nvSpPr>
        <p:spPr>
          <a:xfrm>
            <a:off x="444777" y="540558"/>
            <a:ext cx="4819949" cy="13575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Solution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4DC6656-DB5D-AC1D-EB0D-3D6FA0CF3087}"/>
              </a:ext>
            </a:extLst>
          </p:cNvPr>
          <p:cNvSpPr txBox="1">
            <a:spLocks/>
          </p:cNvSpPr>
          <p:nvPr/>
        </p:nvSpPr>
        <p:spPr>
          <a:xfrm>
            <a:off x="443354" y="1515357"/>
            <a:ext cx="6477568" cy="13575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dirty="0" err="1">
                <a:latin typeface="+mn-lt"/>
              </a:rPr>
              <a:t>IzbaAi</a:t>
            </a:r>
            <a:r>
              <a:rPr lang="en-US" sz="2000" b="0" dirty="0">
                <a:latin typeface="+mn-lt"/>
              </a:rPr>
              <a:t> is an AI tool that helps to aggregate data from multiple sources and provides extra context based on user criteria.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CAFADB4-6ECA-DF2B-6D98-559EB565D3CD}"/>
              </a:ext>
            </a:extLst>
          </p:cNvPr>
          <p:cNvSpPr txBox="1">
            <a:spLocks/>
          </p:cNvSpPr>
          <p:nvPr/>
        </p:nvSpPr>
        <p:spPr>
          <a:xfrm>
            <a:off x="443354" y="3985130"/>
            <a:ext cx="7147514" cy="24987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</a:rPr>
              <a:t>Web agent with search capabilities using current </a:t>
            </a:r>
            <a:br>
              <a:rPr lang="en-US" sz="2000" b="0" dirty="0">
                <a:latin typeface="+mn-lt"/>
              </a:rPr>
            </a:br>
            <a:r>
              <a:rPr lang="en-US" sz="2000" b="0" dirty="0">
                <a:latin typeface="+mn-lt"/>
              </a:rPr>
              <a:t>market Rightmove listings.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</a:rPr>
              <a:t>Featuring detailed data for property and surrounding area (commute time to specific address, best cafes around the property, etc.).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latin typeface="+mn-lt"/>
              </a:rPr>
              <a:t>Ability to provide historical pricing details.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>
              <a:latin typeface="+mn-lt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AF62AB9-87CE-1271-3993-856DCD455362}"/>
              </a:ext>
            </a:extLst>
          </p:cNvPr>
          <p:cNvSpPr txBox="1">
            <a:spLocks/>
          </p:cNvSpPr>
          <p:nvPr/>
        </p:nvSpPr>
        <p:spPr>
          <a:xfrm>
            <a:off x="444776" y="3044104"/>
            <a:ext cx="5512679" cy="13575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Key Features</a:t>
            </a:r>
          </a:p>
        </p:txBody>
      </p:sp>
    </p:spTree>
    <p:extLst>
      <p:ext uri="{BB962C8B-B14F-4D97-AF65-F5344CB8AC3E}">
        <p14:creationId xmlns:p14="http://schemas.microsoft.com/office/powerpoint/2010/main" val="4189190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08289-6A64-81A0-8FFE-4DBFE18D9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8166" y="485138"/>
            <a:ext cx="5657899" cy="1149696"/>
          </a:xfrm>
        </p:spPr>
        <p:txBody>
          <a:bodyPr>
            <a:normAutofit/>
          </a:bodyPr>
          <a:lstStyle/>
          <a:p>
            <a:r>
              <a:rPr lang="en-US" dirty="0"/>
              <a:t>Tech Stack</a:t>
            </a:r>
          </a:p>
        </p:txBody>
      </p:sp>
      <p:pic>
        <p:nvPicPr>
          <p:cNvPr id="4" name="Picture 3" descr="Neon laser lights aligned to form a triangle">
            <a:extLst>
              <a:ext uri="{FF2B5EF4-FFF2-40B4-BE49-F238E27FC236}">
                <a16:creationId xmlns:a16="http://schemas.microsoft.com/office/drawing/2014/main" id="{B0C690C9-0FE0-2E24-41EB-FEFDDEB4B5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718" r="26759"/>
          <a:stretch/>
        </p:blipFill>
        <p:spPr>
          <a:xfrm>
            <a:off x="7087167" y="10"/>
            <a:ext cx="5104833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389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389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2050" name="Picture 2" descr="We're launching a new Nebius platform built from the ground up">
            <a:extLst>
              <a:ext uri="{FF2B5EF4-FFF2-40B4-BE49-F238E27FC236}">
                <a16:creationId xmlns:a16="http://schemas.microsoft.com/office/drawing/2014/main" id="{D265E745-5E8F-99D3-E486-82349FF67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103" y="1690254"/>
            <a:ext cx="1149696" cy="114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E4822D0-F927-0741-B69C-E39B02EFC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59" y="3270657"/>
            <a:ext cx="1398331" cy="125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Logos Archives - Rightmove Press Centre">
            <a:extLst>
              <a:ext uri="{FF2B5EF4-FFF2-40B4-BE49-F238E27FC236}">
                <a16:creationId xmlns:a16="http://schemas.microsoft.com/office/drawing/2014/main" id="{73992482-FCF1-397F-C41C-97DD435FD1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00" y="4960911"/>
            <a:ext cx="2103804" cy="114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Meta logo animation :: Behance">
            <a:extLst>
              <a:ext uri="{FF2B5EF4-FFF2-40B4-BE49-F238E27FC236}">
                <a16:creationId xmlns:a16="http://schemas.microsoft.com/office/drawing/2014/main" id="{7B42F49D-65CB-E576-45A1-4B14A8513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2492" y="1704339"/>
            <a:ext cx="1957271" cy="1530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Top 5 Features of LlamaIndex">
            <a:extLst>
              <a:ext uri="{FF2B5EF4-FFF2-40B4-BE49-F238E27FC236}">
                <a16:creationId xmlns:a16="http://schemas.microsoft.com/office/drawing/2014/main" id="{0B1243F5-D0DD-2A2A-B3FA-AAB797D51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929" y="4614030"/>
            <a:ext cx="3940848" cy="2216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Recraft AI - AI for Pro Designers">
            <a:extLst>
              <a:ext uri="{FF2B5EF4-FFF2-40B4-BE49-F238E27FC236}">
                <a16:creationId xmlns:a16="http://schemas.microsoft.com/office/drawing/2014/main" id="{5569C0C7-1CCF-9819-3DAC-DEBC878D6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2492" y="3446356"/>
            <a:ext cx="1928882" cy="1482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7245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08289-6A64-81A0-8FFE-4DBFE18D9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8905" y="665900"/>
            <a:ext cx="5657899" cy="1412282"/>
          </a:xfrm>
        </p:spPr>
        <p:txBody>
          <a:bodyPr>
            <a:normAutofit/>
          </a:bodyPr>
          <a:lstStyle/>
          <a:p>
            <a:r>
              <a:rPr lang="en-US" dirty="0"/>
              <a:t>Vision</a:t>
            </a:r>
          </a:p>
        </p:txBody>
      </p:sp>
      <p:pic>
        <p:nvPicPr>
          <p:cNvPr id="4" name="Picture 3" descr="Neon laser lights aligned to form a triangle">
            <a:extLst>
              <a:ext uri="{FF2B5EF4-FFF2-40B4-BE49-F238E27FC236}">
                <a16:creationId xmlns:a16="http://schemas.microsoft.com/office/drawing/2014/main" id="{B0C690C9-0FE0-2E24-41EB-FEFDDEB4B5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719" r="26759"/>
          <a:stretch/>
        </p:blipFill>
        <p:spPr>
          <a:xfrm>
            <a:off x="20" y="10"/>
            <a:ext cx="5104813" cy="6857990"/>
          </a:xfrm>
          <a:custGeom>
            <a:avLst/>
            <a:gdLst/>
            <a:ahLst/>
            <a:cxnLst/>
            <a:rect l="l" t="t" r="r" b="b"/>
            <a:pathLst>
              <a:path w="5104833" h="6858000">
                <a:moveTo>
                  <a:pt x="0" y="0"/>
                </a:moveTo>
                <a:lnTo>
                  <a:pt x="3707702" y="0"/>
                </a:lnTo>
                <a:lnTo>
                  <a:pt x="3707702" y="1375489"/>
                </a:lnTo>
                <a:lnTo>
                  <a:pt x="5104833" y="1375489"/>
                </a:lnTo>
                <a:lnTo>
                  <a:pt x="510483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4134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4134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C8074E1-16A7-0C22-4A22-1A08DF75C55A}"/>
              </a:ext>
            </a:extLst>
          </p:cNvPr>
          <p:cNvSpPr txBox="1">
            <a:spLocks/>
          </p:cNvSpPr>
          <p:nvPr/>
        </p:nvSpPr>
        <p:spPr>
          <a:xfrm>
            <a:off x="5617450" y="2119746"/>
            <a:ext cx="5657899" cy="14122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8CAF02-462F-A8B6-68B7-B8552C8D1B8A}"/>
              </a:ext>
            </a:extLst>
          </p:cNvPr>
          <p:cNvSpPr txBox="1">
            <a:spLocks/>
          </p:cNvSpPr>
          <p:nvPr/>
        </p:nvSpPr>
        <p:spPr>
          <a:xfrm>
            <a:off x="5408108" y="1808667"/>
            <a:ext cx="6477568" cy="2034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+mj-lt"/>
              <a:buAutoNum type="arabicPeriod"/>
            </a:pPr>
            <a:endParaRPr lang="en-US" sz="20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63257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laser lights aligned to form a triangle">
            <a:extLst>
              <a:ext uri="{FF2B5EF4-FFF2-40B4-BE49-F238E27FC236}">
                <a16:creationId xmlns:a16="http://schemas.microsoft.com/office/drawing/2014/main" id="{B0C690C9-0FE0-2E24-41EB-FEFDDEB4B5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96" r="-1" b="1781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55" name="Rectangle">
            <a:extLst>
              <a:ext uri="{FF2B5EF4-FFF2-40B4-BE49-F238E27FC236}">
                <a16:creationId xmlns:a16="http://schemas.microsoft.com/office/drawing/2014/main" id="{44037D61-FFBD-0342-90C5-D1AD7C899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4092341"/>
            <a:ext cx="12188949" cy="2190751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08289-6A64-81A0-8FFE-4DBFE18D9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9749" y="4284640"/>
            <a:ext cx="9626949" cy="1134452"/>
          </a:xfrm>
        </p:spPr>
        <p:txBody>
          <a:bodyPr anchor="ctr"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5B0F748-7FA7-4DDF-89A3-7F1D8EE1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903E872-C07A-4030-B584-D321D40C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393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laser lights aligned to form a triangle">
            <a:extLst>
              <a:ext uri="{FF2B5EF4-FFF2-40B4-BE49-F238E27FC236}">
                <a16:creationId xmlns:a16="http://schemas.microsoft.com/office/drawing/2014/main" id="{B0C690C9-0FE0-2E24-41EB-FEFDDEB4B5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96" r="-1" b="1781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55" name="Rectangle">
            <a:extLst>
              <a:ext uri="{FF2B5EF4-FFF2-40B4-BE49-F238E27FC236}">
                <a16:creationId xmlns:a16="http://schemas.microsoft.com/office/drawing/2014/main" id="{44037D61-FFBD-0342-90C5-D1AD7C899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4092341"/>
            <a:ext cx="12188949" cy="2190751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08289-6A64-81A0-8FFE-4DBFE18D9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9749" y="4284640"/>
            <a:ext cx="9626949" cy="1134452"/>
          </a:xfrm>
        </p:spPr>
        <p:txBody>
          <a:bodyPr anchor="ctr"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5B0F748-7FA7-4DDF-89A3-7F1D8EE1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903E872-C07A-4030-B584-D321D40C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08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5388CEA-A885-FCFC-FF2B-C060B3692F8D}"/>
              </a:ext>
            </a:extLst>
          </p:cNvPr>
          <p:cNvSpPr txBox="1"/>
          <p:nvPr/>
        </p:nvSpPr>
        <p:spPr>
          <a:xfrm>
            <a:off x="1648691" y="706583"/>
            <a:ext cx="100029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Imagine you can afford buying a property in London.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889CD1-D3AA-B65D-602F-703BC2ED7EE7}"/>
              </a:ext>
            </a:extLst>
          </p:cNvPr>
          <p:cNvSpPr txBox="1"/>
          <p:nvPr/>
        </p:nvSpPr>
        <p:spPr>
          <a:xfrm>
            <a:off x="1648690" y="2105561"/>
            <a:ext cx="100029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Your feelings:</a:t>
            </a:r>
          </a:p>
        </p:txBody>
      </p:sp>
      <p:pic>
        <p:nvPicPr>
          <p:cNvPr id="7170" name="Picture 2" descr="Happy The Office GIF">
            <a:extLst>
              <a:ext uri="{FF2B5EF4-FFF2-40B4-BE49-F238E27FC236}">
                <a16:creationId xmlns:a16="http://schemas.microsoft.com/office/drawing/2014/main" id="{CFB6D2C0-BA09-8076-C2B8-A35508672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9146" y="3034145"/>
            <a:ext cx="5571836" cy="3343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518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2BE859-0E60-0785-67FC-347746DFC279}"/>
              </a:ext>
            </a:extLst>
          </p:cNvPr>
          <p:cNvSpPr txBox="1"/>
          <p:nvPr/>
        </p:nvSpPr>
        <p:spPr>
          <a:xfrm>
            <a:off x="1496291" y="637310"/>
            <a:ext cx="100029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But searching for real estate to buy actually feels like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DB114D4-CD27-6D60-CA5A-5500738A6B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636" y="1614054"/>
            <a:ext cx="4606636" cy="460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eason 5 Nbc GIF by The Office">
            <a:extLst>
              <a:ext uri="{FF2B5EF4-FFF2-40B4-BE49-F238E27FC236}">
                <a16:creationId xmlns:a16="http://schemas.microsoft.com/office/drawing/2014/main" id="{4C45B2EB-C109-0542-CF33-CD8936EE0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819" y="2479963"/>
            <a:ext cx="4488872" cy="3740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2887971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0F3F1"/>
      </a:lt2>
      <a:accent1>
        <a:srgbClr val="D040B9"/>
      </a:accent1>
      <a:accent2>
        <a:srgbClr val="9A2EBE"/>
      </a:accent2>
      <a:accent3>
        <a:srgbClr val="6F40D0"/>
      </a:accent3>
      <a:accent4>
        <a:srgbClr val="3440C0"/>
      </a:accent4>
      <a:accent5>
        <a:srgbClr val="4088D0"/>
      </a:accent5>
      <a:accent6>
        <a:srgbClr val="2EB3BE"/>
      </a:accent6>
      <a:hlink>
        <a:srgbClr val="3F6ABF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168</Words>
  <Application>Microsoft Macintosh PowerPoint</Application>
  <PresentationFormat>Widescreen</PresentationFormat>
  <Paragraphs>30</Paragraphs>
  <Slides>13</Slides>
  <Notes>0</Notes>
  <HiddenSlides>7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Avenir Next</vt:lpstr>
      <vt:lpstr>Neue Haas Grotesk Text Pro</vt:lpstr>
      <vt:lpstr>InterweaveVTI</vt:lpstr>
      <vt:lpstr>IzbaAI</vt:lpstr>
      <vt:lpstr>Problem</vt:lpstr>
      <vt:lpstr>PowerPoint Presentation</vt:lpstr>
      <vt:lpstr>Tech Stack</vt:lpstr>
      <vt:lpstr>Vision</vt:lpstr>
      <vt:lpstr>Demo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Izba AI</dc:title>
  <dc:creator>Dmitry Smirnov</dc:creator>
  <cp:lastModifiedBy>Dmitry Smirnov</cp:lastModifiedBy>
  <cp:revision>7</cp:revision>
  <dcterms:created xsi:type="dcterms:W3CDTF">2024-10-20T08:52:26Z</dcterms:created>
  <dcterms:modified xsi:type="dcterms:W3CDTF">2024-10-20T11:36:06Z</dcterms:modified>
</cp:coreProperties>
</file>

<file path=docProps/thumbnail.jpeg>
</file>